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5" r:id="rId4"/>
    <p:sldId id="264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9A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944A7-51E0-CF49-8E87-94F1F58404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78B66A-B7D0-B340-93D8-C716666C5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9AB48-DF7B-8643-BBA4-6633DAAE0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78503-83E7-E54F-9E78-B3E28D131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1F7D3-7D52-6F4D-BF38-7FEC3FF7E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86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8678-9260-394A-9152-AAE108F03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63C287-3719-7044-8D23-BFBA75C54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0F626-362C-7C42-9446-576E1915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E0E3A-F633-DA44-89FD-EA41A8F56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3A490-6631-5149-9F81-D1CFEB7E9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60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B9AA1C-4A1A-8B44-A8AC-AD1ED4329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D3C556-C16D-5241-9671-C4746C1AB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DE5863-B9FE-0245-87CA-DFB335A8E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071FC-CB25-DF45-BA6A-14EC81E6C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01CA4-F924-344D-9F90-EC97E4A51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075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D8A12-456A-E14B-9F7D-DE9970EA0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22025-C94B-9347-A335-17E6AFE7E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EB1B6-8A7A-1D4D-AF41-63322CF3D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AD564-34F6-134A-89E0-D6CFBD050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FD68B-163A-0046-BA85-ECCF48A0A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13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2DAE7-8017-8B4C-A847-4BF426ECF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8BC94C-2ED0-C447-A740-A35AC5DEA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D4D0A-4B86-5E4C-9C19-311A44CE6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F4BD4-B882-654E-BA33-6A181AE97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B7700-17BE-D54F-93D3-A53D0A658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48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B79B3-9F83-AA4B-8644-4C96C3F2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F49BA-2E19-BA49-8107-1E4DEF4D6D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8F5DE-1E31-614E-8E2C-EFDE032E0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9BCB2C-3566-6C4F-AD14-08A0A315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7CDFF-C768-6D4B-9981-4A87F6CA4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270598-482B-C34C-81BC-76A51BC20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2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2B2B-FCCE-C446-914A-47727BC5A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8D12E-47CD-1D4C-BEEF-049FCC6E2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DACDEA-9D8C-7F48-A8F9-96F9A9572A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C856B6-1C33-704A-8108-DE78DBA4E3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76E52D-5A27-A04F-9AF1-DB78AA054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D6A9E3-D8BF-0142-A030-1CEB20F84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1F8BF9-5654-174B-9CC2-488FFC3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829FD8-EAC2-7243-9D28-DFA7325C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10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4ED62-F2FF-6A44-B7D7-0EF771389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E8F3F9-91B3-4B44-8969-821D68B5E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465148-D647-DF4A-86EC-26F04DF12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6F1BF6-6334-DF4A-8D31-E96CAF3CA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9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5BFF99-5D36-EA4C-AC5F-72FEDF00B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DC184A-046C-184A-9B6F-D7243835E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0CDCC-108D-2147-82EE-33934B440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186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BA839-6F3B-984F-954F-E2D1CC4C6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F91D5-9423-074C-BA22-6BEC3CE4D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D6C380-31C5-A746-8AB2-70A9E56DD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CAA372-F92D-334A-9F4D-18DAD96D7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E9D82-4788-BF4B-A7C8-C159AF55E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C8F3FE-FDA9-424D-B257-BB8E6D47B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4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7C373-757E-D345-9DE4-E4FE3F86B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FA8665-8F54-784D-9B56-DA74547472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DA1E9F-D58B-2D46-BDE2-26D09939A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4179F-9A0D-C94F-AB70-798E0ACB7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3CD61B-D771-BC45-B240-4E6811C1C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9BB798-11DE-B44D-B13D-4C663AD39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865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536D23-D571-7742-B09D-0F831BD5D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860B-55CA-9642-922D-BA31B60F0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708AE-DDF7-3C41-BE2E-90A07783B1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5528E2-0611-F142-B7DB-3C47E5BADBBB}" type="datetimeFigureOut">
              <a:rPr lang="en-US" smtClean="0"/>
              <a:t>2/13/22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A43B2-4B97-024E-ABF4-700D6A34D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8BB4C-AEB2-5F4C-AEB6-7EECE5366C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81910-3323-5842-992C-9CAC5B205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401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atharvaingle/crop-recommendation-datase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36F18-9DDC-DA4F-8D6B-C0A97BF33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7412" y="355600"/>
            <a:ext cx="943717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 Crop Recommendations</a:t>
            </a:r>
            <a:br>
              <a:rPr lang="en-US" dirty="0">
                <a:latin typeface="Poppins" pitchFamily="2" charset="77"/>
                <a:cs typeface="Poppins" pitchFamily="2" charset="77"/>
              </a:rPr>
            </a:br>
            <a:r>
              <a:rPr lang="en-US" dirty="0">
                <a:latin typeface="Poppins" pitchFamily="2" charset="77"/>
                <a:cs typeface="Poppins" pitchFamily="2" charset="77"/>
              </a:rPr>
              <a:t> Using Machine Learning Algorithms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2A9289-2B70-E544-B014-674CF0052E19}"/>
              </a:ext>
            </a:extLst>
          </p:cNvPr>
          <p:cNvSpPr txBox="1"/>
          <p:nvPr/>
        </p:nvSpPr>
        <p:spPr>
          <a:xfrm>
            <a:off x="3301627" y="2736502"/>
            <a:ext cx="605806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Poppins" pitchFamily="2" charset="77"/>
                <a:cs typeface="Poppins" pitchFamily="2" charset="77"/>
              </a:rPr>
              <a:t>Technical Audience Presentation</a:t>
            </a:r>
          </a:p>
          <a:p>
            <a:endParaRPr lang="en-US" sz="2800" dirty="0">
              <a:latin typeface="Poppins" pitchFamily="2" charset="77"/>
              <a:cs typeface="Poppins" pitchFamily="2" charset="77"/>
            </a:endParaRPr>
          </a:p>
          <a:p>
            <a:pPr algn="ctr"/>
            <a:r>
              <a:rPr lang="en-US" sz="2800" dirty="0">
                <a:latin typeface="Poppins" pitchFamily="2" charset="77"/>
                <a:cs typeface="Poppins" pitchFamily="2" charset="77"/>
              </a:rPr>
              <a:t>Kim K. Hixson</a:t>
            </a:r>
          </a:p>
        </p:txBody>
      </p:sp>
      <p:pic>
        <p:nvPicPr>
          <p:cNvPr id="7" name="Picture 6" descr="A picture containing grass, outdoor, field, plant&#10;&#10;Description automatically generated">
            <a:extLst>
              <a:ext uri="{FF2B5EF4-FFF2-40B4-BE49-F238E27FC236}">
                <a16:creationId xmlns:a16="http://schemas.microsoft.com/office/drawing/2014/main" id="{9A261D26-0F3D-8F4B-A16A-63BD088E1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799066"/>
            <a:ext cx="12192001" cy="205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039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9F1DD22-6AB2-124E-AC9A-F499DD927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281" y="116883"/>
            <a:ext cx="9527438" cy="1325563"/>
          </a:xfrm>
        </p:spPr>
        <p:txBody>
          <a:bodyPr>
            <a:normAutofit/>
          </a:bodyPr>
          <a:lstStyle/>
          <a:p>
            <a:r>
              <a:rPr lang="en-US" b="0" i="0" u="none" strike="noStrike" dirty="0">
                <a:solidFill>
                  <a:srgbClr val="152C61"/>
                </a:solidFill>
                <a:effectLst/>
                <a:latin typeface="Poppins" pitchFamily="2" charset="77"/>
              </a:rPr>
              <a:t>Introduction, Background, Goal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8CC451-8CB2-284B-9032-91BA7FCF4926}"/>
              </a:ext>
            </a:extLst>
          </p:cNvPr>
          <p:cNvSpPr/>
          <p:nvPr/>
        </p:nvSpPr>
        <p:spPr>
          <a:xfrm>
            <a:off x="0" y="6366431"/>
            <a:ext cx="87058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u="none" strike="noStrike" dirty="0">
                <a:effectLst/>
                <a:latin typeface="-apple-system"/>
              </a:rPr>
              <a:t>Source of Data:</a:t>
            </a:r>
            <a:r>
              <a:rPr lang="en-US" b="0" i="0" u="none" strike="noStrike" dirty="0">
                <a:effectLst/>
                <a:latin typeface="-apple-system"/>
              </a:rPr>
              <a:t> (</a:t>
            </a:r>
            <a:r>
              <a:rPr lang="en-US" b="0" i="0" u="none" strike="noStrike" dirty="0">
                <a:effectLst/>
                <a:latin typeface="-apple-system"/>
                <a:hlinkClick r:id="rId2"/>
              </a:rPr>
              <a:t>https://www.kaggle.com/atharvaingle/crop-recommendation-dataset</a:t>
            </a:r>
            <a:r>
              <a:rPr lang="en-US" b="0" i="0" u="none" strike="noStrike" dirty="0">
                <a:effectLst/>
                <a:latin typeface="-apple-system"/>
              </a:rPr>
              <a:t>)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C5A39E-321C-8344-A35B-0FDC10FDC60F}"/>
              </a:ext>
            </a:extLst>
          </p:cNvPr>
          <p:cNvSpPr/>
          <p:nvPr/>
        </p:nvSpPr>
        <p:spPr>
          <a:xfrm>
            <a:off x="490536" y="1289001"/>
            <a:ext cx="11239501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400" b="0" i="0" u="none" strike="noStrike" dirty="0">
                <a:effectLst/>
                <a:latin typeface="-apple-system"/>
              </a:rPr>
              <a:t>Precision agriculture is in trend nowadays</a:t>
            </a:r>
          </a:p>
          <a:p>
            <a:endParaRPr lang="en-US" sz="2400" b="0" i="0" u="none" strike="noStrike" dirty="0">
              <a:effectLst/>
              <a:latin typeface="-apple-system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0" i="0" u="none" strike="noStrike" dirty="0">
                <a:effectLst/>
                <a:latin typeface="-apple-system"/>
              </a:rPr>
              <a:t>It helps the farmers to get informed decision about the farming strategy</a:t>
            </a:r>
          </a:p>
          <a:p>
            <a:endParaRPr lang="en-US" sz="2400" b="0" i="0" u="none" strike="noStrike" dirty="0">
              <a:effectLst/>
              <a:latin typeface="-apple-system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0" i="0" u="none" strike="noStrike" dirty="0">
                <a:effectLst/>
                <a:latin typeface="-apple-system"/>
              </a:rPr>
              <a:t>The data used to enable these informed decisions is based on a dataset that was built by augmenting datasets of rainfall, climate and fertilizer data available from farms in India</a:t>
            </a:r>
          </a:p>
          <a:p>
            <a:endParaRPr lang="en-US" sz="2400" dirty="0">
              <a:latin typeface="-apple-system"/>
            </a:endParaRPr>
          </a:p>
          <a:p>
            <a:r>
              <a:rPr lang="en-US" sz="3600" b="0" i="0" u="none" strike="noStrike" dirty="0">
                <a:effectLst/>
                <a:latin typeface="-apple-system"/>
              </a:rPr>
              <a:t>Goal: </a:t>
            </a:r>
          </a:p>
          <a:p>
            <a:r>
              <a:rPr lang="en-US" sz="2400" b="0" i="0" u="none" strike="noStrike" dirty="0">
                <a:effectLst/>
                <a:latin typeface="-apple-system"/>
              </a:rPr>
              <a:t>Explore and optimize various predictive models to recommend the most suitable crops to grow for a farm based on various parameters within dataset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17692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9F1DD22-6AB2-124E-AC9A-F499DD927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408" y="15911"/>
            <a:ext cx="10369183" cy="1325563"/>
          </a:xfrm>
        </p:spPr>
        <p:txBody>
          <a:bodyPr>
            <a:normAutofit/>
          </a:bodyPr>
          <a:lstStyle/>
          <a:p>
            <a:r>
              <a:rPr lang="en-US" b="0" i="0" u="none" strike="noStrike" dirty="0">
                <a:solidFill>
                  <a:srgbClr val="152C61"/>
                </a:solidFill>
                <a:effectLst/>
                <a:latin typeface="Poppins" pitchFamily="2" charset="77"/>
              </a:rPr>
              <a:t>Assessment of Data Cleaning Needs</a:t>
            </a:r>
            <a:endParaRPr lang="en-US" dirty="0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2DBFAF0A-CC82-5141-9948-25D1A70F1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37" y="1114425"/>
            <a:ext cx="4584700" cy="5600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FC0422-5AFA-F24C-9DBA-70A6F0356C78}"/>
              </a:ext>
            </a:extLst>
          </p:cNvPr>
          <p:cNvSpPr txBox="1"/>
          <p:nvPr/>
        </p:nvSpPr>
        <p:spPr>
          <a:xfrm>
            <a:off x="5083876" y="1283285"/>
            <a:ext cx="671918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Using the Google Collaboratory Environment which is a Python </a:t>
            </a:r>
            <a:r>
              <a:rPr lang="en-US" sz="2400" dirty="0" err="1"/>
              <a:t>Jupyter</a:t>
            </a:r>
            <a:r>
              <a:rPr lang="en-US" sz="2400" dirty="0"/>
              <a:t> notebook that runs in the cloud and which is linked to Google’s Drive environment data from Kaggle was uploaded and viewed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/>
              <a:t>info() </a:t>
            </a:r>
            <a:r>
              <a:rPr lang="en-US" sz="2400" dirty="0"/>
              <a:t>method and </a:t>
            </a:r>
            <a:r>
              <a:rPr lang="en-US" sz="2400" i="1" dirty="0"/>
              <a:t>shape </a:t>
            </a:r>
            <a:r>
              <a:rPr lang="en-US" sz="2400" dirty="0"/>
              <a:t>attribute of </a:t>
            </a:r>
            <a:r>
              <a:rPr lang="en-US" sz="2400" dirty="0" err="1"/>
              <a:t>numpy</a:t>
            </a:r>
            <a:r>
              <a:rPr lang="en-US" sz="2400" dirty="0"/>
              <a:t> showed me that the dataset contained 2200 rows and 8 columns consisting entirely of numeric data except for ‘label’ (target) column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dataset contained no missing data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 err="1"/>
              <a:t>value_counts</a:t>
            </a:r>
            <a:r>
              <a:rPr lang="en-US" sz="2400" i="1" dirty="0"/>
              <a:t>() </a:t>
            </a:r>
            <a:r>
              <a:rPr lang="en-US" sz="2400" dirty="0"/>
              <a:t>of the ‘label’ column revealed 22 different crops and each crop category had 100 datapoints for each feature showing that the dataset is perfectly balanced for ML purposes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715010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9F1DD22-6AB2-124E-AC9A-F499DD927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407" y="-140716"/>
            <a:ext cx="10369183" cy="1325563"/>
          </a:xfrm>
        </p:spPr>
        <p:txBody>
          <a:bodyPr>
            <a:normAutofit/>
          </a:bodyPr>
          <a:lstStyle/>
          <a:p>
            <a:r>
              <a:rPr lang="en-US" b="0" i="0" u="none" strike="noStrike" dirty="0">
                <a:solidFill>
                  <a:srgbClr val="152C61"/>
                </a:solidFill>
                <a:effectLst/>
                <a:latin typeface="Poppins" pitchFamily="2" charset="77"/>
              </a:rPr>
              <a:t>Data Cleaning Steps Implemented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C0422-5AFA-F24C-9DBA-70A6F0356C78}"/>
              </a:ext>
            </a:extLst>
          </p:cNvPr>
          <p:cNvSpPr txBox="1"/>
          <p:nvPr/>
        </p:nvSpPr>
        <p:spPr>
          <a:xfrm>
            <a:off x="6138846" y="982176"/>
            <a:ext cx="56784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 looking at the head() of the dataset, there appeared to be no unnecessary data columns (i.e., unique identifiers or columns with the same information throughout – </a:t>
            </a:r>
            <a:r>
              <a:rPr lang="en-US" sz="2400" b="1" dirty="0"/>
              <a:t>it was deemed that all columns were appropriate for machine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 looking for duplicated rows, there were none found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 assessing the ‘label’ column (target vector), there were no naming errors of need to coerce them to a single name</a:t>
            </a:r>
          </a:p>
        </p:txBody>
      </p:sp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7018064-E760-C549-9027-36C04700F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56" y="4065372"/>
            <a:ext cx="3187700" cy="1511300"/>
          </a:xfrm>
          <a:prstGeom prst="rect">
            <a:avLst/>
          </a:prstGeom>
        </p:spPr>
      </p:pic>
      <p:pic>
        <p:nvPicPr>
          <p:cNvPr id="13" name="Picture 12" descr="Table&#10;&#10;Description automatically generated">
            <a:extLst>
              <a:ext uri="{FF2B5EF4-FFF2-40B4-BE49-F238E27FC236}">
                <a16:creationId xmlns:a16="http://schemas.microsoft.com/office/drawing/2014/main" id="{DF828AEB-FBE6-A44B-81B9-34C24ABEA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56" y="891399"/>
            <a:ext cx="5854700" cy="31369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3FFA87C-3BF7-3047-851B-87D025EB3BFB}"/>
              </a:ext>
            </a:extLst>
          </p:cNvPr>
          <p:cNvSpPr txBox="1"/>
          <p:nvPr/>
        </p:nvSpPr>
        <p:spPr>
          <a:xfrm>
            <a:off x="119209" y="5875824"/>
            <a:ext cx="11953580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/>
              <a:t>Overall Data Cleaning Assessment: </a:t>
            </a:r>
            <a:r>
              <a:rPr lang="en-US" sz="2400" dirty="0"/>
              <a:t>There were no missing values, no duplicated rows, and no unnecessary columns.  The data appeared to already be in a form that was cleaned for ML.</a:t>
            </a:r>
          </a:p>
        </p:txBody>
      </p:sp>
    </p:spTree>
    <p:extLst>
      <p:ext uri="{BB962C8B-B14F-4D97-AF65-F5344CB8AC3E}">
        <p14:creationId xmlns:p14="http://schemas.microsoft.com/office/powerpoint/2010/main" val="3134659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9F1DD22-6AB2-124E-AC9A-F499DD927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923" y="0"/>
            <a:ext cx="10369183" cy="1325563"/>
          </a:xfrm>
        </p:spPr>
        <p:txBody>
          <a:bodyPr>
            <a:normAutofit/>
          </a:bodyPr>
          <a:lstStyle/>
          <a:p>
            <a:r>
              <a:rPr lang="en-US" b="0" i="0" u="none" strike="noStrike" dirty="0">
                <a:solidFill>
                  <a:srgbClr val="152C61"/>
                </a:solidFill>
                <a:effectLst/>
                <a:latin typeface="Poppins" pitchFamily="2" charset="77"/>
              </a:rPr>
              <a:t>Exploratory Visual 1: Correlation Plot</a:t>
            </a:r>
            <a:endParaRPr lang="en-US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62D6388-EC3A-614D-B1D3-EA9266B43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2263"/>
            <a:ext cx="9080500" cy="4559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283588-0E86-0F47-BD2E-120119533D83}"/>
              </a:ext>
            </a:extLst>
          </p:cNvPr>
          <p:cNvSpPr txBox="1"/>
          <p:nvPr/>
        </p:nvSpPr>
        <p:spPr>
          <a:xfrm>
            <a:off x="8923337" y="916940"/>
            <a:ext cx="3268663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Phosphate (P) and potassium (K) values are highly correlated to one another. 	</a:t>
            </a:r>
          </a:p>
          <a:p>
            <a:r>
              <a:rPr lang="en-US" sz="2000" dirty="0"/>
              <a:t>	Individually P and K 	will contribute 	similar levels of 	variance to the 	model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Our crops ‘label’ target vector is most correlated to humidity and least correlated to </a:t>
            </a:r>
            <a:r>
              <a:rPr lang="en-US" sz="2000" dirty="0" err="1"/>
              <a:t>pH.</a:t>
            </a:r>
            <a:r>
              <a:rPr lang="en-US" sz="2000" dirty="0"/>
              <a:t> 	Humidity will have a 	large affect on our 	model while pH may 	have negligible 	affect</a:t>
            </a:r>
          </a:p>
        </p:txBody>
      </p:sp>
    </p:spTree>
    <p:extLst>
      <p:ext uri="{BB962C8B-B14F-4D97-AF65-F5344CB8AC3E}">
        <p14:creationId xmlns:p14="http://schemas.microsoft.com/office/powerpoint/2010/main" val="2596563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9F1DD22-6AB2-124E-AC9A-F499DD927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57" y="-85726"/>
            <a:ext cx="11528686" cy="1325563"/>
          </a:xfrm>
        </p:spPr>
        <p:txBody>
          <a:bodyPr>
            <a:normAutofit/>
          </a:bodyPr>
          <a:lstStyle/>
          <a:p>
            <a:r>
              <a:rPr lang="en-US" b="0" i="0" u="none" strike="noStrike" dirty="0">
                <a:solidFill>
                  <a:srgbClr val="152C61"/>
                </a:solidFill>
                <a:effectLst/>
                <a:latin typeface="Poppins" pitchFamily="2" charset="77"/>
              </a:rPr>
              <a:t>Exploratory Visual 2: Violin and Strip Plots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283588-0E86-0F47-BD2E-120119533D83}"/>
              </a:ext>
            </a:extLst>
          </p:cNvPr>
          <p:cNvSpPr txBox="1"/>
          <p:nvPr/>
        </p:nvSpPr>
        <p:spPr>
          <a:xfrm>
            <a:off x="7187074" y="1510229"/>
            <a:ext cx="485516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Most crops required high humidity	</a:t>
            </a:r>
          </a:p>
          <a:p>
            <a:r>
              <a:rPr lang="en-US" sz="3200" dirty="0"/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Most crops required relatively low levels of rainfall, nitrogen, phosphate, and potassium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Most crops were grown in moderate temperatures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CCCABBC-B077-354F-BB0D-981F40D4F313}"/>
              </a:ext>
            </a:extLst>
          </p:cNvPr>
          <p:cNvGrpSpPr/>
          <p:nvPr/>
        </p:nvGrpSpPr>
        <p:grpSpPr>
          <a:xfrm>
            <a:off x="630512" y="1154112"/>
            <a:ext cx="6374665" cy="5532437"/>
            <a:chOff x="630512" y="1154112"/>
            <a:chExt cx="6374665" cy="5532437"/>
          </a:xfrm>
        </p:grpSpPr>
        <p:pic>
          <p:nvPicPr>
            <p:cNvPr id="7" name="Picture 6" descr="Chart, radar chart&#10;&#10;Description automatically generated">
              <a:extLst>
                <a:ext uri="{FF2B5EF4-FFF2-40B4-BE49-F238E27FC236}">
                  <a16:creationId xmlns:a16="http://schemas.microsoft.com/office/drawing/2014/main" id="{E7065916-9086-8047-8150-C21C21277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0512" y="1154112"/>
              <a:ext cx="6374665" cy="5532437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AA766B-DDB5-4D46-89E0-98101E19072B}"/>
                </a:ext>
              </a:extLst>
            </p:cNvPr>
            <p:cNvSpPr/>
            <p:nvPr/>
          </p:nvSpPr>
          <p:spPr>
            <a:xfrm>
              <a:off x="2228850" y="1154112"/>
              <a:ext cx="3186664" cy="1714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F067EED-FB8C-B54E-911E-6370F8B64D60}"/>
              </a:ext>
            </a:extLst>
          </p:cNvPr>
          <p:cNvSpPr txBox="1"/>
          <p:nvPr/>
        </p:nvSpPr>
        <p:spPr>
          <a:xfrm>
            <a:off x="1924494" y="1325563"/>
            <a:ext cx="4390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Distribution of Crops According to Parameter</a:t>
            </a:r>
          </a:p>
        </p:txBody>
      </p:sp>
    </p:spTree>
    <p:extLst>
      <p:ext uri="{BB962C8B-B14F-4D97-AF65-F5344CB8AC3E}">
        <p14:creationId xmlns:p14="http://schemas.microsoft.com/office/powerpoint/2010/main" val="2848429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9F1DD22-6AB2-124E-AC9A-F499DD927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56" y="-85726"/>
            <a:ext cx="11710583" cy="1325563"/>
          </a:xfrm>
        </p:spPr>
        <p:txBody>
          <a:bodyPr>
            <a:normAutofit/>
          </a:bodyPr>
          <a:lstStyle/>
          <a:p>
            <a:r>
              <a:rPr lang="en-US" b="0" i="0" u="none" strike="noStrike" dirty="0">
                <a:solidFill>
                  <a:srgbClr val="152C61"/>
                </a:solidFill>
                <a:effectLst/>
                <a:latin typeface="Poppins" pitchFamily="2" charset="77"/>
              </a:rPr>
              <a:t>Exploratory Visual 3: Box Plot Distributions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283588-0E86-0F47-BD2E-120119533D83}"/>
              </a:ext>
            </a:extLst>
          </p:cNvPr>
          <p:cNvSpPr txBox="1"/>
          <p:nvPr/>
        </p:nvSpPr>
        <p:spPr>
          <a:xfrm>
            <a:off x="7005177" y="1010499"/>
            <a:ext cx="503706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Chickpeas and Kidney beans require low humidity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Rice requires the most rainfall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Banana, Watermelon, Muskmelon, Cotton, and Coffee require high N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Grapes and apple require high phosphate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Grapes and apple also require high </a:t>
            </a:r>
            <a:r>
              <a:rPr lang="en-US" sz="3200" dirty="0" err="1"/>
              <a:t>potssium</a:t>
            </a:r>
            <a:endParaRPr lang="en-US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067EED-FB8C-B54E-911E-6370F8B64D60}"/>
              </a:ext>
            </a:extLst>
          </p:cNvPr>
          <p:cNvSpPr txBox="1"/>
          <p:nvPr/>
        </p:nvSpPr>
        <p:spPr>
          <a:xfrm>
            <a:off x="1011171" y="1239837"/>
            <a:ext cx="5270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Distribution of Individual Crops within each Parameter</a:t>
            </a:r>
          </a:p>
        </p:txBody>
      </p:sp>
      <p:pic>
        <p:nvPicPr>
          <p:cNvPr id="3" name="Picture 2" descr="Scatter chart&#10;&#10;Description automatically generated">
            <a:extLst>
              <a:ext uri="{FF2B5EF4-FFF2-40B4-BE49-F238E27FC236}">
                <a16:creationId xmlns:a16="http://schemas.microsoft.com/office/drawing/2014/main" id="{FB9BD5DF-175E-9947-95AE-37A12CBB2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37" y="1644642"/>
            <a:ext cx="6358865" cy="506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404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515</Words>
  <Application>Microsoft Macintosh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-apple-system</vt:lpstr>
      <vt:lpstr>Arial</vt:lpstr>
      <vt:lpstr>Calibri</vt:lpstr>
      <vt:lpstr>Calibri Light</vt:lpstr>
      <vt:lpstr>Poppins</vt:lpstr>
      <vt:lpstr>Wingdings</vt:lpstr>
      <vt:lpstr>Office Theme</vt:lpstr>
      <vt:lpstr> Crop Recommendations  Using Machine Learning Algorithms</vt:lpstr>
      <vt:lpstr>Introduction, Background, Goal</vt:lpstr>
      <vt:lpstr>Assessment of Data Cleaning Needs</vt:lpstr>
      <vt:lpstr>Data Cleaning Steps Implemented</vt:lpstr>
      <vt:lpstr>Exploratory Visual 1: Correlation Plot</vt:lpstr>
      <vt:lpstr>Exploratory Visual 2: Violin and Strip Plots</vt:lpstr>
      <vt:lpstr>Exploratory Visual 3: Box Plot Distributions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Crop Recommendations  Using Machine Learning Algorithms</dc:title>
  <dc:creator>Kim Hixson</dc:creator>
  <cp:lastModifiedBy>Kim Hixson</cp:lastModifiedBy>
  <cp:revision>1</cp:revision>
  <dcterms:created xsi:type="dcterms:W3CDTF">2022-02-13T20:05:39Z</dcterms:created>
  <dcterms:modified xsi:type="dcterms:W3CDTF">2022-02-13T21:18:06Z</dcterms:modified>
</cp:coreProperties>
</file>

<file path=docProps/thumbnail.jpeg>
</file>